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8" r:id="rId5"/>
    <p:sldId id="259" r:id="rId6"/>
    <p:sldId id="265" r:id="rId7"/>
    <p:sldId id="261" r:id="rId8"/>
    <p:sldId id="262" r:id="rId9"/>
    <p:sldId id="267" r:id="rId10"/>
    <p:sldId id="263" r:id="rId11"/>
    <p:sldId id="26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684"/>
    <a:srgbClr val="8FB996"/>
    <a:srgbClr val="9FA3FE"/>
    <a:srgbClr val="EB0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5790-C849-4F76-9838-FA34FFCC2E9F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49C61-215E-4B7F-933D-510281B4A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49C61-215E-4B7F-933D-510281B4A0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9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19018-33B0-47BF-BDA1-0F6DC28AA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5389E4-9B4D-46EB-891F-DF212E483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93A5E9-FF83-4046-8550-2A72ABC9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2D4-1C08-4EAE-BFC2-CE5B8994A6F6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F1E6A-BF4F-4791-A4D2-B67283E8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61838-E46A-4F07-AC66-1777FB09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1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E337C-E544-4779-9940-727698B7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775918-511F-4AA7-89F9-9B42A4853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6F093-A427-4310-8428-34A76815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7D46-AC75-4E08-992A-D67E63ED049C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20F07-39F9-44A6-8A84-E2C8F7FC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C52760-796B-4B94-8FB6-C19948B9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4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D3251D-F77C-4F95-ACEE-213A4BE1D9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A0F53C-2BC2-4174-A7BF-AFCB16E93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593D8E-27FD-44F7-85C5-157D6F1A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CF5C-6D71-4032-A73E-3F0FF11DDE2A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98153A-93D5-4DFF-A349-868F1CFB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CB689C-65E1-4856-899A-6436FF1F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34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C83F0-EDF1-4DA9-80B7-A93F4962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597E2-109B-49BB-AC2A-EE18351C1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B7434-7FA6-46C7-B842-3A642937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F7EDB-A0B0-43F6-88BA-4F44DB1A1593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7CF52B-C952-4EA3-B4B8-EAB508E2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7EE20-EAA6-4503-9435-66C8B9BD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9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99A04-4A34-4E7A-B61E-8EBE3CF5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B460A0-B937-4346-A61F-15E2D9153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5A29FE-719B-476C-98F2-E8F8CB61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A9DA9-A554-4352-965B-0D95AC372328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779EB-2BA9-4ACC-966F-AFFDA0C4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0ABEB8-3EC0-470E-A231-98FBD364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307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D9BB9-88CE-4DE0-A281-36D0423C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5F9FC-834A-4F07-96F0-12CC8E918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225F9F-AAC4-43C3-93AB-7B58DC979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8AF1E5-1C5E-48DB-98DA-CE716510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DB36-860B-4740-8D07-8AF70572247A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9472FB-C10B-45C6-ABBD-01DA3E34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B4D56F-2F2D-48A3-B80B-647D7882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00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AB5B4-C561-4C96-BC31-2A5454FF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CC2DB-19AF-4018-BB2A-0617CBD46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7B1A09-61C7-4945-85DB-C62C46240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70CDFA-4384-489C-BC76-CB67F49DFD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ADD485-0722-428F-887C-6F4FA1B62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A9F6B4-E780-4BF2-87BF-F36089929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6F38-EF6E-4402-9C70-3007C285E696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401445-1E1B-4F83-B298-7CCFD2BA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04936A-BE6D-43A8-AB47-F240896E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52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600FC-F6AA-487D-9670-2018832B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01BDD6-EF6E-46C4-8C7C-CF028533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8DD-F299-4781-A197-A59B2DE80D8E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163925-E37C-4A65-924E-249C2092A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F22502-5FA2-4BC4-AA04-275D37B6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6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F3D741-4A07-423A-A316-A8436B0E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8A65-4334-405A-A149-12FC3024716A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098A2C-7A65-4DCE-9797-1D10C3A2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A71FD7-6C50-4C23-BFAC-67904CF6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85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67EE9-9249-47AA-9787-C0378DEC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32E6E-FD36-42FD-8A39-46C166D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AB9F5A-D92A-4F53-9D82-950CD3CED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024884-7F78-4D05-B095-0531CD8F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74DD-4036-4C14-B3C7-D525A571585D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BD150A-E2D8-4C46-BF29-83D35535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A64162-634F-48C9-B4F7-647A86A5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37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506E3-309E-485E-ADA8-F135D546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A810AB-BFA0-4649-8134-8169C123D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7F50CA-C332-428A-B201-39ABCF73F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B64366-9FBC-443E-A285-6DA3EE23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E489-576E-4B12-A9E5-A101145DF617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F49609-4744-49A3-9059-67F604FB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61A182-E8E7-4A55-A3D4-137EDEEE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3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DD2125-A1D3-4F7A-9FDB-A476BB77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9C24F3-04C9-4A6C-BEBB-54FC5E3DD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21035-4B36-44B9-874E-7DB3540B4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CB0B-ADA8-4905-9749-E525BDD30201}" type="datetime1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F35995-63FF-4068-8CF0-D7846BF2F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80F84E-CECB-4DC1-AA89-0D0FCC5FF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2166C-63EE-4CA5-9CD3-B52B4CFF2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30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9230E-8F15-468E-B346-5E31AAE07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Determine Dielectric Constant in 1D Microwave Cavity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DADE6D-B887-4E86-A2DB-A32267139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altLang="zh-CN" dirty="0" err="1"/>
              <a:t>Yutong</a:t>
            </a:r>
            <a:r>
              <a:rPr lang="en-CA" altLang="zh-CN" dirty="0"/>
              <a:t> Zhao</a:t>
            </a:r>
          </a:p>
          <a:p>
            <a:r>
              <a:rPr lang="en-CA" altLang="zh-CN" dirty="0"/>
              <a:t>Jan 15</a:t>
            </a:r>
            <a:r>
              <a:rPr lang="en-CA" altLang="zh-CN" baseline="30000" dirty="0"/>
              <a:t>th</a:t>
            </a:r>
            <a:r>
              <a:rPr lang="en-CA" altLang="zh-CN" dirty="0"/>
              <a:t> ,2018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66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DC1E7-5476-46A2-BF7F-C9FDC41CE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/>
          <a:lstStyle/>
          <a:p>
            <a:r>
              <a:rPr lang="en-CA" altLang="zh-CN" dirty="0"/>
              <a:t>Aluminum powder and water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DFC47F0-4855-4D96-BB6D-4079B76FA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51"/>
          <a:stretch/>
        </p:blipFill>
        <p:spPr>
          <a:xfrm>
            <a:off x="178324" y="977774"/>
            <a:ext cx="8697811" cy="5668123"/>
          </a:xfrm>
        </p:spPr>
      </p:pic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D79B300B-FD9C-451D-B59B-51B3DCE64E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2" t="26023" r="27304" b="29332"/>
          <a:stretch/>
        </p:blipFill>
        <p:spPr>
          <a:xfrm>
            <a:off x="9345890" y="3975591"/>
            <a:ext cx="2337848" cy="21614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C19DA1-E147-452F-8D2F-87BE718B7864}"/>
              </a:ext>
            </a:extLst>
          </p:cNvPr>
          <p:cNvSpPr txBox="1"/>
          <p:nvPr/>
        </p:nvSpPr>
        <p:spPr>
          <a:xfrm>
            <a:off x="9793719" y="6136996"/>
            <a:ext cx="144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Water sample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064383-6457-4912-B5AA-FB669A3809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9" t="31077" r="29359" b="31672"/>
          <a:stretch/>
        </p:blipFill>
        <p:spPr>
          <a:xfrm>
            <a:off x="9345889" y="1266334"/>
            <a:ext cx="2337848" cy="21626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8D75C3-1BA8-490E-AB8C-719AB0BA7301}"/>
              </a:ext>
            </a:extLst>
          </p:cNvPr>
          <p:cNvSpPr txBox="1"/>
          <p:nvPr/>
        </p:nvSpPr>
        <p:spPr>
          <a:xfrm>
            <a:off x="9576094" y="3421029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Al powder sample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33D5A7-31DC-4B7A-ACAC-85060F2A615B}"/>
              </a:ext>
            </a:extLst>
          </p:cNvPr>
          <p:cNvSpPr/>
          <p:nvPr/>
        </p:nvSpPr>
        <p:spPr>
          <a:xfrm>
            <a:off x="5401559" y="5062194"/>
            <a:ext cx="1508288" cy="42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05A9B4-0FC9-47FA-B995-07FE015E3510}"/>
              </a:ext>
            </a:extLst>
          </p:cNvPr>
          <p:cNvSpPr/>
          <p:nvPr/>
        </p:nvSpPr>
        <p:spPr>
          <a:xfrm>
            <a:off x="5495593" y="1795806"/>
            <a:ext cx="1060850" cy="42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03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9D4F46F-D0C3-4CB4-906C-0B16FEE715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89779"/>
              </p:ext>
            </p:extLst>
          </p:nvPr>
        </p:nvGraphicFramePr>
        <p:xfrm>
          <a:off x="1677970" y="1545995"/>
          <a:ext cx="7824248" cy="4864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8129">
                  <a:extLst>
                    <a:ext uri="{9D8B030D-6E8A-4147-A177-3AD203B41FA5}">
                      <a16:colId xmlns:a16="http://schemas.microsoft.com/office/drawing/2014/main" val="3439186343"/>
                    </a:ext>
                  </a:extLst>
                </a:gridCol>
                <a:gridCol w="1539196">
                  <a:extLst>
                    <a:ext uri="{9D8B030D-6E8A-4147-A177-3AD203B41FA5}">
                      <a16:colId xmlns:a16="http://schemas.microsoft.com/office/drawing/2014/main" val="3186231716"/>
                    </a:ext>
                  </a:extLst>
                </a:gridCol>
                <a:gridCol w="2757727">
                  <a:extLst>
                    <a:ext uri="{9D8B030D-6E8A-4147-A177-3AD203B41FA5}">
                      <a16:colId xmlns:a16="http://schemas.microsoft.com/office/drawing/2014/main" val="4044300991"/>
                    </a:ext>
                  </a:extLst>
                </a:gridCol>
                <a:gridCol w="1539196">
                  <a:extLst>
                    <a:ext uri="{9D8B030D-6E8A-4147-A177-3AD203B41FA5}">
                      <a16:colId xmlns:a16="http://schemas.microsoft.com/office/drawing/2014/main" val="521309797"/>
                    </a:ext>
                  </a:extLst>
                </a:gridCol>
              </a:tblGrid>
              <a:tr h="486423"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Yao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This work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71770058"/>
                  </a:ext>
                </a:extLst>
              </a:tr>
              <a:tr h="486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Teflon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2.06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2.114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23834"/>
                  </a:ext>
                </a:extLst>
              </a:tr>
              <a:tr h="486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KNO3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powder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3.7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864031"/>
                  </a:ext>
                </a:extLst>
              </a:tr>
              <a:tr h="486423"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granule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4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3.9106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0211423"/>
                  </a:ext>
                </a:extLst>
              </a:tr>
              <a:tr h="486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NaNO3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powder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4.4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9805004"/>
                  </a:ext>
                </a:extLst>
              </a:tr>
              <a:tr h="486423"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granule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4.5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4.6045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179493"/>
                  </a:ext>
                </a:extLst>
              </a:tr>
              <a:tr h="486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NH4NO3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powder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5.1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5.3663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4844755"/>
                  </a:ext>
                </a:extLst>
              </a:tr>
              <a:tr h="486423"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granule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4.9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27530946"/>
                  </a:ext>
                </a:extLst>
              </a:tr>
              <a:tr h="486423"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u="none" strike="noStrike">
                          <a:effectLst/>
                        </a:rPr>
                        <a:t>Recommended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2548479"/>
                  </a:ext>
                </a:extLst>
              </a:tr>
              <a:tr h="486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Icing sugar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1.5-2.2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1.8965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80336750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A5406211-4A5A-4A88-B27F-089CA8C8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/>
          <a:lstStyle/>
          <a:p>
            <a:r>
              <a:rPr lang="en-CA" altLang="zh-CN" dirty="0"/>
              <a:t>Compare with Yao’s previous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074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C8154-736E-4FD8-94E4-07FFBA35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Target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208EC-2CDA-44B2-A0A4-C54A1D5E3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Determine the complex dielectric constant  of different mediums: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err="1"/>
              <a:t>NaCl</a:t>
            </a:r>
            <a:r>
              <a:rPr lang="en-US" altLang="zh-CN" dirty="0"/>
              <a:t>, NH</a:t>
            </a:r>
            <a:r>
              <a:rPr lang="en-US" altLang="zh-CN" baseline="-25000" dirty="0"/>
              <a:t>4</a:t>
            </a:r>
            <a:r>
              <a:rPr lang="en-US" altLang="zh-CN" dirty="0"/>
              <a:t>NO</a:t>
            </a:r>
            <a:r>
              <a:rPr lang="en-US" altLang="zh-CN" baseline="-25000" dirty="0"/>
              <a:t>3</a:t>
            </a:r>
            <a:r>
              <a:rPr lang="en-US" altLang="zh-CN" dirty="0"/>
              <a:t>, KNO</a:t>
            </a:r>
            <a:r>
              <a:rPr lang="en-US" altLang="zh-CN" baseline="-25000" dirty="0"/>
              <a:t>3</a:t>
            </a:r>
            <a:r>
              <a:rPr lang="en-US" altLang="zh-CN" dirty="0"/>
              <a:t>, NaNO</a:t>
            </a:r>
            <a:r>
              <a:rPr lang="en-US" altLang="zh-CN" baseline="-25000" dirty="0"/>
              <a:t>3</a:t>
            </a:r>
            <a:r>
              <a:rPr lang="en-US" altLang="zh-CN" dirty="0"/>
              <a:t>, KClO</a:t>
            </a:r>
            <a:r>
              <a:rPr lang="en-US" altLang="zh-CN" baseline="-25000" dirty="0"/>
              <a:t>3</a:t>
            </a:r>
            <a:r>
              <a:rPr lang="en-US" altLang="zh-CN" dirty="0"/>
              <a:t> (humidity 0-10%)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Mixture of two above (humidity 0-10%)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Al powder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Water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Icing sugar (humidity 0-10%)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Gasoline and diesel</a:t>
            </a:r>
          </a:p>
          <a:p>
            <a:pPr marL="0" indent="0" algn="r">
              <a:buNone/>
            </a:pPr>
            <a:r>
              <a:rPr lang="en-CA" altLang="zh-CN" sz="2000" dirty="0"/>
              <a:t>According to D</a:t>
            </a:r>
            <a:r>
              <a:rPr lang="en-US" altLang="zh-CN" sz="2000" dirty="0"/>
              <a:t>RDC’s contract section 6.5</a:t>
            </a:r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57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4CB4A-756A-4A16-AB67-6703716D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882"/>
            <a:ext cx="10515600" cy="588186"/>
          </a:xfrm>
        </p:spPr>
        <p:txBody>
          <a:bodyPr>
            <a:normAutofit fontScale="90000"/>
          </a:bodyPr>
          <a:lstStyle/>
          <a:p>
            <a:r>
              <a:rPr lang="en-CA" altLang="zh-CN" dirty="0"/>
              <a:t>Resonance method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89A92B-17AD-4131-8050-34546FF480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4596"/>
                <a:ext cx="10515600" cy="4912367"/>
              </a:xfrm>
            </p:spPr>
            <p:txBody>
              <a:bodyPr/>
              <a:lstStyle/>
              <a:p>
                <a:r>
                  <a:rPr lang="en-CA" altLang="zh-CN" dirty="0"/>
                  <a:t>Frequency shift in 1D cavity:</a:t>
                </a:r>
              </a:p>
              <a:p>
                <a:pPr marL="457200" lvl="1" indent="0">
                  <a:buNone/>
                </a:pPr>
                <a:r>
                  <a:rPr lang="en-CA" altLang="zh-CN" dirty="0"/>
                  <a:t>By writing down transmission matrix: </a:t>
                </a:r>
              </a:p>
              <a:p>
                <a:pPr marL="457200" lvl="1" indent="0">
                  <a:buNone/>
                </a:pPr>
                <a:endParaRPr lang="en-CA" altLang="zh-CN" dirty="0"/>
              </a:p>
              <a:p>
                <a:pPr marL="457200" lvl="1" indent="0">
                  <a:buNone/>
                </a:pPr>
                <a:endParaRPr lang="en-CA" altLang="zh-CN" dirty="0"/>
              </a:p>
              <a:p>
                <a:pPr marL="457200" lvl="1" indent="0">
                  <a:buNone/>
                </a:pPr>
                <a:endParaRPr lang="en-CA" altLang="zh-CN" dirty="0"/>
              </a:p>
              <a:p>
                <a:pPr marL="457200" lvl="1" indent="0">
                  <a:buNone/>
                </a:pPr>
                <a:endParaRPr lang="en-CA" altLang="zh-CN" dirty="0"/>
              </a:p>
              <a:p>
                <a:pPr marL="457200" lvl="1" indent="0">
                  <a:buNone/>
                </a:pPr>
                <a:endParaRPr lang="en-CA" altLang="zh-CN" dirty="0"/>
              </a:p>
              <a:p>
                <a:pPr marL="457200" lvl="1" indent="0">
                  <a:buNone/>
                </a:pPr>
                <a:endParaRPr lang="en-CA" altLang="zh-CN" dirty="0"/>
              </a:p>
              <a:p>
                <a:pPr marL="457200" lvl="1" indent="0">
                  <a:buNone/>
                </a:pPr>
                <a:endParaRPr lang="en-CA" altLang="zh-CN" dirty="0"/>
              </a:p>
              <a:p>
                <a:pPr marL="457200" lvl="1" indent="0">
                  <a:buNone/>
                </a:pPr>
                <a:endParaRPr lang="en-CA" altLang="zh-CN" dirty="0"/>
              </a:p>
              <a:p>
                <a:pPr marL="457200" lvl="1" indent="0">
                  <a:buNone/>
                </a:pPr>
                <a:endParaRPr lang="en-CA" altLang="zh-CN" dirty="0"/>
              </a:p>
              <a:p>
                <a:pPr marL="457200" lvl="1" indent="0">
                  <a:buNone/>
                </a:pPr>
                <a:r>
                  <a:rPr lang="en-CA" altLang="zh-CN" dirty="0"/>
                  <a:t>Different sample will influence </a:t>
                </a:r>
                <a:r>
                  <a:rPr lang="en-CA" altLang="zh-CN" dirty="0">
                    <a:solidFill>
                      <a:schemeClr val="tx1"/>
                    </a:solidFill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CA" altLang="zh-CN" dirty="0"/>
                  <a:t>matrix </a:t>
                </a:r>
                <a:r>
                  <a:rPr lang="en-CA" altLang="zh-CN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altLang="zh-C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CA" altLang="zh-C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89A92B-17AD-4131-8050-34546FF48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4596"/>
                <a:ext cx="10515600" cy="4912367"/>
              </a:xfrm>
              <a:blipFill>
                <a:blip r:embed="rId2"/>
                <a:stretch>
                  <a:fillRect l="-1043" t="-2109" b="-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2CADEC2-C285-409C-A6FF-EA327DF2D4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1" t="39002" r="-3318" b="38591"/>
          <a:stretch/>
        </p:blipFill>
        <p:spPr>
          <a:xfrm>
            <a:off x="1628631" y="2138405"/>
            <a:ext cx="9146206" cy="1849104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DD0EF7-1227-451B-9961-E4F44E1735B3}"/>
                  </a:ext>
                </a:extLst>
              </p:cNvPr>
              <p:cNvSpPr txBox="1"/>
              <p:nvPr/>
            </p:nvSpPr>
            <p:spPr>
              <a:xfrm>
                <a:off x="1102079" y="4002192"/>
                <a:ext cx="2196883" cy="683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DD0EF7-1227-451B-9961-E4F44E173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79" y="4002192"/>
                <a:ext cx="2196883" cy="6839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06BD56-5509-4F8A-90AA-709C7052EFA8}"/>
                  </a:ext>
                </a:extLst>
              </p:cNvPr>
              <p:cNvSpPr txBox="1"/>
              <p:nvPr/>
            </p:nvSpPr>
            <p:spPr>
              <a:xfrm>
                <a:off x="9097778" y="4002192"/>
                <a:ext cx="2218236" cy="683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8FB99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5456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06BD56-5509-4F8A-90AA-709C7052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778" y="4002192"/>
                <a:ext cx="2218236" cy="683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9E4E0BA-0727-4242-B28F-BABE74DEFD2D}"/>
                  </a:ext>
                </a:extLst>
              </p:cNvPr>
              <p:cNvSpPr txBox="1"/>
              <p:nvPr/>
            </p:nvSpPr>
            <p:spPr>
              <a:xfrm>
                <a:off x="3562841" y="3987509"/>
                <a:ext cx="5271058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rgbClr val="EB08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rgbClr val="EB0809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rgbClr val="EB080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altLang="zh-CN" sz="2400" b="0" i="1" smtClean="0">
                          <a:solidFill>
                            <a:srgbClr val="EB080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altLang="zh-CN" sz="2400" b="0" i="1" smtClean="0">
                              <a:solidFill>
                                <a:srgbClr val="EB08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400" b="0" i="1" smtClean="0">
                                  <a:solidFill>
                                    <a:srgbClr val="EB08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CA" altLang="zh-CN" sz="2400" b="0" i="0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CA" altLang="zh-CN" sz="2400" b="0" i="0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CA" altLang="zh-CN" sz="2400" b="0" i="0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CA" altLang="zh-CN" sz="2400" b="0" i="1" smtClean="0">
                                    <a:solidFill>
                                      <a:srgbClr val="EB0809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altLang="zh-CN" sz="2400" b="0" i="0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CA" altLang="zh-CN" sz="2400" b="0" i="1" smtClean="0">
                                            <a:solidFill>
                                              <a:srgbClr val="EB08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400" b="0" i="1" smtClean="0">
                                            <a:solidFill>
                                              <a:srgbClr val="EB08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CA" altLang="zh-CN" sz="2400" b="0" i="1" smtClean="0">
                                            <a:solidFill>
                                              <a:srgbClr val="EB08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altLang="zh-CN" sz="2400" b="0" i="1" smtClean="0">
                                            <a:solidFill>
                                              <a:srgbClr val="EB08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400" b="0" i="1" smtClean="0">
                                            <a:solidFill>
                                              <a:srgbClr val="EB08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CA" altLang="zh-CN" sz="2400" b="0" i="1" smtClean="0">
                                            <a:solidFill>
                                              <a:srgbClr val="EB08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CA" altLang="zh-CN" sz="2400" b="0" i="1" smtClean="0">
                                        <a:solidFill>
                                          <a:srgbClr val="EB08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9E4E0BA-0727-4242-B28F-BABE74DE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841" y="3987509"/>
                <a:ext cx="5271058" cy="7133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7EFB99D-304B-4860-9AB5-1D0EF5239843}"/>
                  </a:ext>
                </a:extLst>
              </p:cNvPr>
              <p:cNvSpPr txBox="1"/>
              <p:nvPr/>
            </p:nvSpPr>
            <p:spPr>
              <a:xfrm>
                <a:off x="4220443" y="5008017"/>
                <a:ext cx="35506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CA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altLang="zh-CN" sz="2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altLang="zh-CN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CA" altLang="zh-CN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CA" altLang="zh-CN" sz="2800" dirty="0">
                    <a:sym typeface="Wingdings" panose="05000000000000000000" pitchFamily="2" charset="2"/>
                  </a:rPr>
                  <a:t> 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7EFB99D-304B-4860-9AB5-1D0EF5239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443" y="5008017"/>
                <a:ext cx="3550652" cy="430887"/>
              </a:xfrm>
              <a:prstGeom prst="rect">
                <a:avLst/>
              </a:prstGeom>
              <a:blipFill>
                <a:blip r:embed="rId7"/>
                <a:stretch>
                  <a:fillRect t="-27143" b="-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42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F341E8-C422-406C-AFEA-FB784BCE5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61" y="3981"/>
            <a:ext cx="8870623" cy="6854019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07DE97-98E1-4E71-AAF8-6CA58402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61" y="170572"/>
            <a:ext cx="8870623" cy="1325563"/>
          </a:xfrm>
        </p:spPr>
        <p:txBody>
          <a:bodyPr/>
          <a:lstStyle/>
          <a:p>
            <a:r>
              <a:rPr lang="en-CA" altLang="zh-CN" dirty="0"/>
              <a:t>Experiment setup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53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50F396-3D16-47AB-8B25-48F7DB652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95"/>
          <a:stretch/>
        </p:blipFill>
        <p:spPr>
          <a:xfrm>
            <a:off x="1568313" y="715540"/>
            <a:ext cx="7378973" cy="614246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ABD72D-DD15-43FE-80B7-2B3DA1866A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1" t="45956" r="54487" b="37438"/>
          <a:stretch/>
        </p:blipFill>
        <p:spPr>
          <a:xfrm>
            <a:off x="2582945" y="191664"/>
            <a:ext cx="2309776" cy="6351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45B1AA-5508-4592-AB98-8CFAB487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149311" cy="1253765"/>
          </a:xfrm>
        </p:spPr>
        <p:txBody>
          <a:bodyPr>
            <a:normAutofit fontScale="90000"/>
          </a:bodyPr>
          <a:lstStyle/>
          <a:p>
            <a:r>
              <a:rPr lang="en-CA" altLang="zh-CN" dirty="0"/>
              <a:t>Pure </a:t>
            </a:r>
            <a:br>
              <a:rPr lang="en-CA" altLang="zh-CN" dirty="0"/>
            </a:br>
            <a:r>
              <a:rPr lang="en-CA" altLang="zh-CN" dirty="0"/>
              <a:t>materials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D24575-639A-48A8-ABA4-E272031754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9" t="28178" r="29868" b="30172"/>
          <a:stretch/>
        </p:blipFill>
        <p:spPr>
          <a:xfrm>
            <a:off x="9609055" y="826852"/>
            <a:ext cx="1781666" cy="18744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89B1CF-7951-42A4-A469-31829B2DD6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3" t="28178" r="29030" b="30859"/>
          <a:stretch/>
        </p:blipFill>
        <p:spPr>
          <a:xfrm>
            <a:off x="9609055" y="3429000"/>
            <a:ext cx="1781666" cy="18744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10DB78-E2EF-4A0E-BE79-93C601E5958A}"/>
              </a:ext>
            </a:extLst>
          </p:cNvPr>
          <p:cNvSpPr txBox="1"/>
          <p:nvPr/>
        </p:nvSpPr>
        <p:spPr>
          <a:xfrm>
            <a:off x="9535521" y="288049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Icing sugar sample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B84DA5-1AEA-4D9B-BD73-8E340EDA112E}"/>
              </a:ext>
            </a:extLst>
          </p:cNvPr>
          <p:cNvSpPr txBox="1"/>
          <p:nvPr/>
        </p:nvSpPr>
        <p:spPr>
          <a:xfrm>
            <a:off x="9692614" y="541255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NaNO</a:t>
            </a:r>
            <a:r>
              <a:rPr lang="en-CA" altLang="zh-CN" baseline="-25000" dirty="0"/>
              <a:t>3</a:t>
            </a:r>
            <a:r>
              <a:rPr lang="en-CA" altLang="zh-CN" dirty="0"/>
              <a:t> sample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E0F5B1-FF69-4273-95DF-B5354F06ED35}"/>
              </a:ext>
            </a:extLst>
          </p:cNvPr>
          <p:cNvSpPr txBox="1"/>
          <p:nvPr/>
        </p:nvSpPr>
        <p:spPr>
          <a:xfrm>
            <a:off x="95861" y="1384236"/>
            <a:ext cx="1200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1.57mm</a:t>
            </a:r>
          </a:p>
          <a:p>
            <a:r>
              <a:rPr lang="en-CA" altLang="zh-CN" sz="2400" dirty="0"/>
              <a:t>Teflon</a:t>
            </a:r>
            <a:endParaRPr lang="zh-CN" altLang="en-US" sz="2400" baseline="-25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C67493-7110-49FE-890C-C6D2F4BD7177}"/>
              </a:ext>
            </a:extLst>
          </p:cNvPr>
          <p:cNvSpPr txBox="1"/>
          <p:nvPr/>
        </p:nvSpPr>
        <p:spPr>
          <a:xfrm>
            <a:off x="95861" y="2624721"/>
            <a:ext cx="154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248mg</a:t>
            </a:r>
          </a:p>
          <a:p>
            <a:r>
              <a:rPr lang="en-CA" altLang="zh-CN" sz="2400" dirty="0"/>
              <a:t>icing sugar</a:t>
            </a:r>
            <a:endParaRPr lang="zh-CN" altLang="en-US" sz="2400" baseline="-25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DADA19-99CD-4D98-B3DF-9114D1AB2E14}"/>
              </a:ext>
            </a:extLst>
          </p:cNvPr>
          <p:cNvSpPr txBox="1"/>
          <p:nvPr/>
        </p:nvSpPr>
        <p:spPr>
          <a:xfrm>
            <a:off x="138340" y="3950732"/>
            <a:ext cx="111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459mg </a:t>
            </a:r>
          </a:p>
          <a:p>
            <a:r>
              <a:rPr lang="en-CA" altLang="zh-CN" sz="2400" dirty="0"/>
              <a:t>KClO</a:t>
            </a:r>
            <a:r>
              <a:rPr lang="en-CA" altLang="zh-CN" sz="2400" baseline="-25000" dirty="0"/>
              <a:t>3</a:t>
            </a:r>
            <a:endParaRPr lang="zh-CN" altLang="en-US" sz="2400" baseline="-25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361FAA-8C70-48D7-953C-4955BD0C1BD7}"/>
              </a:ext>
            </a:extLst>
          </p:cNvPr>
          <p:cNvSpPr txBox="1"/>
          <p:nvPr/>
        </p:nvSpPr>
        <p:spPr>
          <a:xfrm>
            <a:off x="137539" y="5297005"/>
            <a:ext cx="115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494mg </a:t>
            </a:r>
          </a:p>
          <a:p>
            <a:r>
              <a:rPr lang="en-CA" altLang="zh-CN" sz="2400" dirty="0" err="1"/>
              <a:t>NaCl</a:t>
            </a:r>
            <a:endParaRPr lang="zh-CN" alt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0574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9B733-96E2-4A67-9FBB-0EBFB118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51445"/>
          </a:xfrm>
        </p:spPr>
        <p:txBody>
          <a:bodyPr>
            <a:normAutofit/>
          </a:bodyPr>
          <a:lstStyle/>
          <a:p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 vs. </a:t>
            </a:r>
            <a:r>
              <a:rPr lang="en-CA" altLang="zh-CN" dirty="0"/>
              <a:t>humidity</a:t>
            </a:r>
            <a:endParaRPr lang="zh-CN" altLang="en-US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2A760B2E-37E1-4253-B4DC-D87AE06E1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34" y="1849961"/>
            <a:ext cx="11708166" cy="5008039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08EEF2-206A-425E-9760-752C909D5238}"/>
              </a:ext>
            </a:extLst>
          </p:cNvPr>
          <p:cNvSpPr txBox="1"/>
          <p:nvPr/>
        </p:nvSpPr>
        <p:spPr>
          <a:xfrm>
            <a:off x="1643974" y="1451446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800" dirty="0"/>
              <a:t>459mg KClO</a:t>
            </a:r>
            <a:r>
              <a:rPr lang="en-CA" altLang="zh-CN" sz="2800" baseline="-25000" dirty="0"/>
              <a:t>3</a:t>
            </a:r>
            <a:endParaRPr lang="zh-CN" altLang="en-US" sz="2800" baseline="-25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C1D0EB-D493-4E23-9997-35DB588A22AE}"/>
              </a:ext>
            </a:extLst>
          </p:cNvPr>
          <p:cNvSpPr txBox="1"/>
          <p:nvPr/>
        </p:nvSpPr>
        <p:spPr>
          <a:xfrm>
            <a:off x="5052869" y="1426038"/>
            <a:ext cx="2855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800" dirty="0"/>
              <a:t>248mg icing sugar</a:t>
            </a:r>
            <a:endParaRPr lang="zh-CN" altLang="en-US" sz="2800" baseline="-25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BA94-B3C5-40BC-9922-C4223C4B1E7C}"/>
              </a:ext>
            </a:extLst>
          </p:cNvPr>
          <p:cNvSpPr txBox="1"/>
          <p:nvPr/>
        </p:nvSpPr>
        <p:spPr>
          <a:xfrm>
            <a:off x="9067700" y="1451446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800" dirty="0"/>
              <a:t>309mg NH</a:t>
            </a:r>
            <a:r>
              <a:rPr lang="en-CA" altLang="zh-CN" sz="2800" baseline="-25000" dirty="0"/>
              <a:t>4</a:t>
            </a:r>
            <a:r>
              <a:rPr lang="en-CA" altLang="zh-CN" sz="2800" dirty="0"/>
              <a:t>NO</a:t>
            </a:r>
            <a:r>
              <a:rPr lang="en-CA" altLang="zh-CN" sz="2800" baseline="-25000" dirty="0"/>
              <a:t>3</a:t>
            </a:r>
            <a:endParaRPr lang="zh-CN" altLang="en-US" sz="2800" baseline="-25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EC1021-F8B8-4409-A451-E68D4141B055}"/>
              </a:ext>
            </a:extLst>
          </p:cNvPr>
          <p:cNvSpPr/>
          <p:nvPr/>
        </p:nvSpPr>
        <p:spPr>
          <a:xfrm>
            <a:off x="3054485" y="2334638"/>
            <a:ext cx="1167319" cy="31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7D9907-88FA-4E7B-A81A-800E4A44E61F}"/>
              </a:ext>
            </a:extLst>
          </p:cNvPr>
          <p:cNvSpPr/>
          <p:nvPr/>
        </p:nvSpPr>
        <p:spPr>
          <a:xfrm>
            <a:off x="6692630" y="2354894"/>
            <a:ext cx="1387813" cy="31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9D1947-183A-4939-8EC0-D86D1E19E6E4}"/>
              </a:ext>
            </a:extLst>
          </p:cNvPr>
          <p:cNvSpPr/>
          <p:nvPr/>
        </p:nvSpPr>
        <p:spPr>
          <a:xfrm>
            <a:off x="10447508" y="2354894"/>
            <a:ext cx="1387812" cy="31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42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1E5C0-74F5-45CA-BBC9-EB0AC4EE6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162"/>
            <a:ext cx="10515600" cy="1325563"/>
          </a:xfrm>
        </p:spPr>
        <p:txBody>
          <a:bodyPr/>
          <a:lstStyle/>
          <a:p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 ε</a:t>
            </a:r>
            <a:r>
              <a:rPr lang="en-CA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lang="en-CA" altLang="zh-CN" dirty="0"/>
              <a:t>humidity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BE76EE-BEFF-4BF8-8482-731F17933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50"/>
          <a:stretch/>
        </p:blipFill>
        <p:spPr>
          <a:xfrm>
            <a:off x="0" y="2026209"/>
            <a:ext cx="5853041" cy="3884798"/>
          </a:xfr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11BD2E2B-4C8E-4BEB-B78B-7E0600DA9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49"/>
          <a:stretch/>
        </p:blipFill>
        <p:spPr>
          <a:xfrm>
            <a:off x="6096000" y="2026209"/>
            <a:ext cx="5853041" cy="38847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2A9E96-DD2F-46ED-AFAC-6BB25EAC9BF3}"/>
              </a:ext>
            </a:extLst>
          </p:cNvPr>
          <p:cNvSpPr txBox="1"/>
          <p:nvPr/>
        </p:nvSpPr>
        <p:spPr>
          <a:xfrm>
            <a:off x="2275540" y="1668545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Real part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1A4625-EF27-489B-A1E9-2DC1634D0E89}"/>
              </a:ext>
            </a:extLst>
          </p:cNvPr>
          <p:cNvSpPr txBox="1"/>
          <p:nvPr/>
        </p:nvSpPr>
        <p:spPr>
          <a:xfrm>
            <a:off x="8021284" y="1668544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Imaginary part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952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9469F-80E8-48B1-8EC6-BD999D4BF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4992"/>
          </a:xfrm>
        </p:spPr>
        <p:txBody>
          <a:bodyPr>
            <a:normAutofit/>
          </a:bodyPr>
          <a:lstStyle/>
          <a:p>
            <a:r>
              <a:rPr lang="en-CA" altLang="zh-CN" dirty="0"/>
              <a:t>Mixture: NH</a:t>
            </a:r>
            <a:r>
              <a:rPr lang="en-CA" altLang="zh-CN" baseline="-25000" dirty="0"/>
              <a:t>4</a:t>
            </a:r>
            <a:r>
              <a:rPr lang="en-CA" altLang="zh-CN" dirty="0"/>
              <a:t>NO</a:t>
            </a:r>
            <a:r>
              <a:rPr lang="en-CA" altLang="zh-CN" baseline="-25000" dirty="0"/>
              <a:t>3</a:t>
            </a:r>
            <a:r>
              <a:rPr lang="en-CA" altLang="zh-CN" dirty="0"/>
              <a:t> in sugar(dry)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13CAC7A-BCFD-48D1-BBAB-D2C07DD0C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56" y="884993"/>
            <a:ext cx="9465297" cy="5973007"/>
          </a:xfrm>
        </p:spPr>
      </p:pic>
    </p:spTree>
    <p:extLst>
      <p:ext uri="{BB962C8B-B14F-4D97-AF65-F5344CB8AC3E}">
        <p14:creationId xmlns:p14="http://schemas.microsoft.com/office/powerpoint/2010/main" val="217068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50C1F-60AA-4E10-A045-7C83C746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Progress (~ 80%)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C7B6737-D8DE-4624-A685-B2761B4BB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814294"/>
              </p:ext>
            </p:extLst>
          </p:nvPr>
        </p:nvGraphicFramePr>
        <p:xfrm>
          <a:off x="762785" y="1489435"/>
          <a:ext cx="105156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62177165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1841451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96162299"/>
                    </a:ext>
                  </a:extLst>
                </a:gridCol>
              </a:tblGrid>
              <a:tr h="312990"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/>
                        <a:t>Material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/>
                        <a:t>Data collection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/>
                        <a:t>Data analysis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91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NaCl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89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NH</a:t>
                      </a:r>
                      <a:r>
                        <a:rPr lang="en-US" altLang="zh-CN" baseline="-25000" dirty="0"/>
                        <a:t>4</a:t>
                      </a:r>
                      <a:r>
                        <a:rPr lang="en-US" altLang="zh-CN" dirty="0"/>
                        <a:t>NO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4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KNO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93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NaNO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5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KClO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71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dirty="0"/>
                        <a:t>Mixture: icing sugar &amp; </a:t>
                      </a:r>
                      <a:r>
                        <a:rPr lang="en-US" altLang="zh-CN" dirty="0"/>
                        <a:t>NH</a:t>
                      </a:r>
                      <a:r>
                        <a:rPr lang="en-US" altLang="zh-CN" baseline="-25000" dirty="0"/>
                        <a:t>4</a:t>
                      </a:r>
                      <a:r>
                        <a:rPr lang="en-US" altLang="zh-CN" dirty="0"/>
                        <a:t>NO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34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dirty="0"/>
                        <a:t>Mixture: </a:t>
                      </a:r>
                      <a:r>
                        <a:rPr lang="en-US" altLang="zh-CN" dirty="0"/>
                        <a:t>KClO</a:t>
                      </a:r>
                      <a:r>
                        <a:rPr lang="en-US" altLang="zh-CN" baseline="-25000" dirty="0"/>
                        <a:t>3</a:t>
                      </a:r>
                      <a:r>
                        <a:rPr lang="en-CA" altLang="zh-CN" dirty="0"/>
                        <a:t> &amp; </a:t>
                      </a:r>
                      <a:r>
                        <a:rPr lang="en-US" altLang="zh-CN" dirty="0"/>
                        <a:t>NH</a:t>
                      </a:r>
                      <a:r>
                        <a:rPr lang="en-US" altLang="zh-CN" baseline="-25000" dirty="0"/>
                        <a:t>4</a:t>
                      </a:r>
                      <a:r>
                        <a:rPr lang="en-US" altLang="zh-CN" dirty="0"/>
                        <a:t>NO</a:t>
                      </a:r>
                      <a:r>
                        <a:rPr lang="en-US" altLang="zh-CN" baseline="-25000" dirty="0"/>
                        <a:t>3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progress(40%)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/>
                        <a:t>---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353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dirty="0"/>
                        <a:t>Icing sugar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31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dirty="0"/>
                        <a:t>Al powder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97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dirty="0"/>
                        <a:t>Gasoline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progress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7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dirty="0"/>
                        <a:t>Diesel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progress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7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dirty="0"/>
                        <a:t>water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progress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623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163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N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255</Words>
  <Application>Microsoft Office PowerPoint</Application>
  <PresentationFormat>宽屏</PresentationFormat>
  <Paragraphs>121</Paragraphs>
  <Slides>11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宋体</vt:lpstr>
      <vt:lpstr>Arial</vt:lpstr>
      <vt:lpstr>Cambria Math</vt:lpstr>
      <vt:lpstr>Times New Roman</vt:lpstr>
      <vt:lpstr>Wingdings</vt:lpstr>
      <vt:lpstr>Office 主题​​</vt:lpstr>
      <vt:lpstr>Determine Dielectric Constant in 1D Microwave Cavity</vt:lpstr>
      <vt:lpstr>Target</vt:lpstr>
      <vt:lpstr>Resonance method</vt:lpstr>
      <vt:lpstr>Experiment setup</vt:lpstr>
      <vt:lpstr>Pure  materials</vt:lpstr>
      <vt:lpstr>Spectra vs. humidity</vt:lpstr>
      <vt:lpstr> complex εr vs. humidity</vt:lpstr>
      <vt:lpstr>Mixture: NH4NO3 in sugar(dry)</vt:lpstr>
      <vt:lpstr>Progress (~ 80%)</vt:lpstr>
      <vt:lpstr>Aluminum powder and water</vt:lpstr>
      <vt:lpstr>Compare with Yao’s previous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123</cp:revision>
  <dcterms:created xsi:type="dcterms:W3CDTF">2018-01-11T17:25:13Z</dcterms:created>
  <dcterms:modified xsi:type="dcterms:W3CDTF">2018-01-15T23:04:28Z</dcterms:modified>
</cp:coreProperties>
</file>